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4" r:id="rId2"/>
    <p:sldId id="277" r:id="rId3"/>
    <p:sldId id="279" r:id="rId4"/>
    <p:sldId id="278" r:id="rId5"/>
    <p:sldId id="280" r:id="rId6"/>
    <p:sldId id="281" r:id="rId7"/>
    <p:sldId id="282" r:id="rId8"/>
    <p:sldId id="283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estimer le résultat d’une opération.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1- Complète avec la bonne fraction: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3132E77B-E039-22E6-4F0A-E7A236A3628C}"/>
                  </a:ext>
                </a:extLst>
              </p:cNvPr>
              <p:cNvSpPr txBox="1"/>
              <p:nvPr/>
            </p:nvSpPr>
            <p:spPr>
              <a:xfrm>
                <a:off x="383177" y="4998720"/>
                <a:ext cx="850827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/>
                  <a:t>Une part de pizza = 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/>
                      <m:t>de</m:t>
                    </m:r>
                    <m:r>
                      <a:rPr lang="fr-FR" sz="3200" b="0" i="0" smtClean="0"/>
                      <m:t> </m:t>
                    </m:r>
                    <m:r>
                      <m:rPr>
                        <m:sty m:val="p"/>
                      </m:rPr>
                      <a:rPr lang="fr-FR" sz="3200" b="0" i="0" smtClean="0"/>
                      <m:t>la</m:t>
                    </m:r>
                    <m:r>
                      <a:rPr lang="fr-FR" sz="3200" b="0" i="0" smtClean="0"/>
                      <m:t> </m:t>
                    </m:r>
                    <m:r>
                      <m:rPr>
                        <m:sty m:val="p"/>
                      </m:rPr>
                      <a:rPr lang="fr-FR" sz="3200" b="0" i="0" smtClean="0"/>
                      <m:t>pizza</m:t>
                    </m:r>
                    <m:r>
                      <a:rPr lang="fr-FR" sz="3200" b="0" i="0" smtClean="0"/>
                      <m:t> </m:t>
                    </m:r>
                    <m:r>
                      <m:rPr>
                        <m:sty m:val="p"/>
                      </m:rPr>
                      <a:rPr lang="fr-FR" sz="3200" b="0" i="0" smtClean="0"/>
                      <m:t>enti</m:t>
                    </m:r>
                    <m:r>
                      <a:rPr lang="fr-FR" sz="3200" b="0" i="0" smtClean="0"/>
                      <m:t>è</m:t>
                    </m:r>
                    <m:r>
                      <m:rPr>
                        <m:sty m:val="p"/>
                      </m:rPr>
                      <a:rPr lang="fr-FR" sz="3200" b="0" i="0" smtClean="0"/>
                      <m:t>re</m:t>
                    </m:r>
                    <m:r>
                      <a:rPr lang="fr-FR" sz="3200" b="0" i="0" smtClean="0"/>
                      <m:t>. </m:t>
                    </m:r>
                  </m:oMath>
                </a14:m>
                <a:endParaRPr lang="fr-FR" sz="3200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3132E77B-E039-22E6-4F0A-E7A236A36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77" y="4998720"/>
                <a:ext cx="8508275" cy="584775"/>
              </a:xfrm>
              <a:prstGeom prst="rect">
                <a:avLst/>
              </a:prstGeom>
              <a:blipFill>
                <a:blip r:embed="rId2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448131BD-763C-B0CB-8925-CCCDF8AC7B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B"/>
              </a:clrFrom>
              <a:clrTo>
                <a:srgbClr val="F8EFD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221" y="909206"/>
            <a:ext cx="4029637" cy="380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4E3B2-D4CD-EE19-F07B-C4BF70648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4F1F61-D38E-F625-25CF-2DFE73926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7C8CEE4-606D-7C97-B077-2BCBB73DEDFC}"/>
                  </a:ext>
                </a:extLst>
              </p:cNvPr>
              <p:cNvSpPr txBox="1"/>
              <p:nvPr/>
            </p:nvSpPr>
            <p:spPr>
              <a:xfrm>
                <a:off x="383177" y="4998720"/>
                <a:ext cx="8508275" cy="1443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/>
                  <a:t>Une part de pizza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6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6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fr-FR" sz="36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  <m:r>
                      <a:rPr lang="fr-FR" sz="3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3600" b="0" i="0" smtClean="0"/>
                      <m:t>de</m:t>
                    </m:r>
                    <m:r>
                      <a:rPr lang="fr-FR" sz="3600" b="0" i="0" smtClean="0"/>
                      <m:t> </m:t>
                    </m:r>
                    <m:r>
                      <m:rPr>
                        <m:sty m:val="p"/>
                      </m:rPr>
                      <a:rPr lang="fr-FR" sz="3600" b="0" i="0" smtClean="0"/>
                      <m:t>la</m:t>
                    </m:r>
                    <m:r>
                      <a:rPr lang="fr-FR" sz="3600" b="0" i="0" smtClean="0"/>
                      <m:t> </m:t>
                    </m:r>
                    <m:r>
                      <m:rPr>
                        <m:sty m:val="p"/>
                      </m:rPr>
                      <a:rPr lang="fr-FR" sz="3600" b="0" i="0" smtClean="0"/>
                      <m:t>pizza</m:t>
                    </m:r>
                    <m:r>
                      <a:rPr lang="fr-FR" sz="3600" b="0" i="0" smtClean="0"/>
                      <m:t> </m:t>
                    </m:r>
                    <m:r>
                      <m:rPr>
                        <m:sty m:val="p"/>
                      </m:rPr>
                      <a:rPr lang="fr-FR" sz="3600" b="0" i="0" smtClean="0"/>
                      <m:t>enti</m:t>
                    </m:r>
                    <m:r>
                      <a:rPr lang="fr-FR" sz="3600" b="0" i="0" smtClean="0"/>
                      <m:t>è</m:t>
                    </m:r>
                    <m:r>
                      <m:rPr>
                        <m:sty m:val="p"/>
                      </m:rPr>
                      <a:rPr lang="fr-FR" sz="3600" b="0" i="0" smtClean="0"/>
                      <m:t>re</m:t>
                    </m:r>
                    <m:r>
                      <a:rPr lang="fr-FR" sz="3600" b="0" i="0" smtClean="0"/>
                      <m:t>.</m:t>
                    </m:r>
                  </m:oMath>
                </a14:m>
                <a:endParaRPr lang="fr-FR" sz="3600" b="0" i="0" dirty="0"/>
              </a:p>
              <a:p>
                <a:pPr algn="ctr"/>
                <a:r>
                  <a:rPr lang="fr-FR" sz="3600" b="0" dirty="0">
                    <a:solidFill>
                      <a:srgbClr val="C00000"/>
                    </a:solidFill>
                  </a:rPr>
                  <a:t>Il y a 4 </a:t>
                </a:r>
                <a:r>
                  <a:rPr lang="fr-FR" sz="3600" dirty="0">
                    <a:solidFill>
                      <a:srgbClr val="C00000"/>
                    </a:solidFill>
                  </a:rPr>
                  <a:t>parts dans une pizza partagée en 4.</a:t>
                </a:r>
                <a14:m>
                  <m:oMath xmlns:m="http://schemas.openxmlformats.org/officeDocument/2006/math">
                    <m:r>
                      <a:rPr lang="fr-FR" sz="3600" b="0" i="0" smtClean="0"/>
                      <m:t> </m:t>
                    </m:r>
                  </m:oMath>
                </a14:m>
                <a:endParaRPr lang="fr-FR" sz="3200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7C8CEE4-606D-7C97-B077-2BCBB73DE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77" y="4998720"/>
                <a:ext cx="8508275" cy="1443921"/>
              </a:xfrm>
              <a:prstGeom prst="rect">
                <a:avLst/>
              </a:prstGeom>
              <a:blipFill>
                <a:blip r:embed="rId2"/>
                <a:stretch>
                  <a:fillRect b="-15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C459C5BD-CA6B-A579-0A6B-2793F6BFBD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B"/>
              </a:clrFrom>
              <a:clrTo>
                <a:srgbClr val="F8EFD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221" y="909206"/>
            <a:ext cx="4029637" cy="380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30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32CDA-28D4-6EBC-3872-9B56B5D6F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8791F-B868-C3B5-F6D0-408A7493C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50"/>
            <a:ext cx="8384389" cy="945984"/>
          </a:xfrm>
        </p:spPr>
        <p:txBody>
          <a:bodyPr>
            <a:normAutofit fontScale="90000"/>
          </a:bodyPr>
          <a:lstStyle/>
          <a:p>
            <a:r>
              <a:rPr lang="fr-FR" dirty="0"/>
              <a:t> 2- Combien de parts de pizzas y a-t-il ? Écris le sous forme d’une fraction. 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3BA73E2-342A-ECF5-F8C8-F2B757CD228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832885" y="1859280"/>
            <a:ext cx="1971276" cy="186250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EA21B39-CEBF-B7AD-E1BA-F0A7D2B194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3586361" y="2022709"/>
            <a:ext cx="1971276" cy="18625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3C4D63B-BDE4-5F95-8C96-0A28682D3BA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6412434" y="2099052"/>
            <a:ext cx="1971276" cy="18625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561AD91-8899-7705-C459-1EB1EB458D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2114330" y="3631873"/>
            <a:ext cx="1971276" cy="18625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345C577-0306-ED45-B60D-C33233140AB5}"/>
                  </a:ext>
                </a:extLst>
              </p:cNvPr>
              <p:cNvSpPr txBox="1"/>
              <p:nvPr/>
            </p:nvSpPr>
            <p:spPr>
              <a:xfrm>
                <a:off x="435853" y="5175437"/>
                <a:ext cx="850827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/>
                  <a:t>Il y a </a:t>
                </a:r>
                <a:r>
                  <a:rPr lang="fr-FR" sz="3200" dirty="0">
                    <a:solidFill>
                      <a:srgbClr val="C00000"/>
                    </a:solidFill>
                  </a:rPr>
                  <a:t>…</a:t>
                </a:r>
                <a:r>
                  <a:rPr lang="fr-FR" sz="3200" dirty="0"/>
                  <a:t> parts. </a:t>
                </a:r>
              </a:p>
              <a:p>
                <a:pPr algn="ctr"/>
                <a:r>
                  <a:rPr lang="fr-FR" sz="3200" dirty="0"/>
                  <a:t>Cela représente </a:t>
                </a:r>
                <a14:m>
                  <m:oMath xmlns:m="http://schemas.openxmlformats.org/officeDocument/2006/math">
                    <m:r>
                      <a:rPr lang="fr-FR" sz="32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…</m:t>
                    </m:r>
                  </m:oMath>
                </a14:m>
                <a:r>
                  <a:rPr lang="fr-FR" sz="3200" dirty="0"/>
                  <a:t> d’une pizza partagée en 4. </a:t>
                </a: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345C577-0306-ED45-B60D-C33233140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53" y="5175437"/>
                <a:ext cx="8508275" cy="1077218"/>
              </a:xfrm>
              <a:prstGeom prst="rect">
                <a:avLst/>
              </a:prstGeom>
              <a:blipFill>
                <a:blip r:embed="rId3"/>
                <a:stretch>
                  <a:fillRect t="-7345" b="-180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7462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96ABA-48AD-39A9-2969-76F4A741D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BFB8CE-F2C2-1984-A1F8-FB1A05132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69641"/>
          </a:xfrm>
        </p:spPr>
        <p:txBody>
          <a:bodyPr>
            <a:normAutofit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849C635F-CC7B-0497-C165-9D8EC81D10BA}"/>
                  </a:ext>
                </a:extLst>
              </p:cNvPr>
              <p:cNvSpPr txBox="1"/>
              <p:nvPr/>
            </p:nvSpPr>
            <p:spPr>
              <a:xfrm>
                <a:off x="435853" y="5175437"/>
                <a:ext cx="8508275" cy="1279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/>
                  <a:t>Il y a </a:t>
                </a:r>
                <a:r>
                  <a:rPr lang="fr-FR" sz="3200" dirty="0">
                    <a:solidFill>
                      <a:srgbClr val="C00000"/>
                    </a:solidFill>
                  </a:rPr>
                  <a:t>4</a:t>
                </a:r>
                <a:r>
                  <a:rPr lang="fr-FR" sz="3200" dirty="0"/>
                  <a:t> parts. </a:t>
                </a:r>
              </a:p>
              <a:p>
                <a:pPr algn="ctr"/>
                <a:r>
                  <a:rPr lang="fr-FR" sz="3200" dirty="0"/>
                  <a:t>Cela représente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3200" dirty="0"/>
                  <a:t> d’une pizza partagée en 4. </a:t>
                </a: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849C635F-CC7B-0497-C165-9D8EC81D1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53" y="5175437"/>
                <a:ext cx="8508275" cy="1279133"/>
              </a:xfrm>
              <a:prstGeom prst="rect">
                <a:avLst/>
              </a:prstGeom>
              <a:blipFill>
                <a:blip r:embed="rId2"/>
                <a:stretch>
                  <a:fillRect t="-6190" b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3DC4FD2E-6A61-1DC0-4002-0FD1F7E0C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832885" y="1859280"/>
            <a:ext cx="1971276" cy="186250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79B9A7F-02F6-780E-4C6B-BEFBD0AE93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3586361" y="2022709"/>
            <a:ext cx="1971276" cy="18625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F9B1581-094F-B22E-44D9-BC815FEDAE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6412434" y="2099052"/>
            <a:ext cx="1971276" cy="18625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FAB7CAF-C4D6-17FC-CC23-1D40B6EA1E0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2114330" y="3631873"/>
            <a:ext cx="1971276" cy="186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34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3B066-77A5-540C-E52E-A41E22ED6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00E0E1-845D-29C2-714E-DE4764749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69641"/>
          </a:xfrm>
        </p:spPr>
        <p:txBody>
          <a:bodyPr>
            <a:normAutofit fontScale="90000"/>
          </a:bodyPr>
          <a:lstStyle/>
          <a:p>
            <a:r>
              <a:rPr lang="fr-FR" dirty="0"/>
              <a:t> 3- Combien de parts de pizzas y a-t-il ? Écris le sous forme d’une fraction. 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F989566-C7B3-5E1D-1AC1-99F9ED5B6208}"/>
              </a:ext>
            </a:extLst>
          </p:cNvPr>
          <p:cNvSpPr txBox="1"/>
          <p:nvPr/>
        </p:nvSpPr>
        <p:spPr>
          <a:xfrm>
            <a:off x="435852" y="5618482"/>
            <a:ext cx="85082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Il y a … parts. </a:t>
            </a:r>
          </a:p>
          <a:p>
            <a:pPr algn="ctr"/>
            <a:r>
              <a:rPr lang="fr-FR" sz="3200" dirty="0"/>
              <a:t>Cela représente …d’une pizza partagée en 4.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D1C49F0-4532-4AAE-ACC4-3E1615F45F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832885" y="1859280"/>
            <a:ext cx="1971276" cy="186250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E56FB7E-F2E5-D85B-FA7D-06B143C117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3586361" y="2022709"/>
            <a:ext cx="1971276" cy="18625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8EC18A8-435F-AD62-1E98-3D91EAAE238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6412434" y="2099052"/>
            <a:ext cx="1971276" cy="18625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DD3C3DE-0378-5B66-549C-209B0B7705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2114330" y="3631873"/>
            <a:ext cx="1971276" cy="186250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9D4F374-06FE-8C2B-24F7-2466797E6E2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5058394" y="3631873"/>
            <a:ext cx="1971276" cy="186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3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93A85-832C-7586-CB73-69349622E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865AF7-3801-E242-C9F3-B61B56B03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69641"/>
          </a:xfrm>
        </p:spPr>
        <p:txBody>
          <a:bodyPr>
            <a:normAutofit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4183E68-550F-A952-3FC2-43A538212653}"/>
                  </a:ext>
                </a:extLst>
              </p:cNvPr>
              <p:cNvSpPr txBox="1"/>
              <p:nvPr/>
            </p:nvSpPr>
            <p:spPr>
              <a:xfrm>
                <a:off x="435852" y="5618482"/>
                <a:ext cx="8508275" cy="1288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/>
                  <a:t>Il y a </a:t>
                </a:r>
                <a:r>
                  <a:rPr lang="fr-FR" sz="3200" dirty="0">
                    <a:solidFill>
                      <a:srgbClr val="C00000"/>
                    </a:solidFill>
                  </a:rPr>
                  <a:t>5</a:t>
                </a:r>
                <a:r>
                  <a:rPr lang="fr-FR" sz="3200" dirty="0"/>
                  <a:t> parts. </a:t>
                </a:r>
              </a:p>
              <a:p>
                <a:pPr algn="ctr"/>
                <a:r>
                  <a:rPr lang="fr-FR" sz="3200" dirty="0"/>
                  <a:t>Cela représente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fr-FR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3200" dirty="0"/>
                  <a:t> d’une pizza partagée en 4. </a:t>
                </a:r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4183E68-550F-A952-3FC2-43A538212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852" y="5618482"/>
                <a:ext cx="8508275" cy="1288238"/>
              </a:xfrm>
              <a:prstGeom prst="rect">
                <a:avLst/>
              </a:prstGeom>
              <a:blipFill>
                <a:blip r:embed="rId2"/>
                <a:stretch>
                  <a:fillRect t="-6161" b="-75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44E4F813-A7B9-9D91-932D-991F25BF0B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832885" y="1859280"/>
            <a:ext cx="1971276" cy="186250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BD1FC85-56AB-3462-5C9E-FF105EB4E3C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3586361" y="2022709"/>
            <a:ext cx="1971276" cy="186250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831FE9F-19E2-3F64-1672-88A1B1FBDB3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6412434" y="2099052"/>
            <a:ext cx="1971276" cy="18625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B659ED0-935C-F9A5-DE89-71B97942ED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2114330" y="3631873"/>
            <a:ext cx="1971276" cy="186250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5DFC444-AF17-AE3D-80B0-1859A43206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8EFDC"/>
              </a:clrFrom>
              <a:clrTo>
                <a:srgbClr val="F8EFDC">
                  <a:alpha val="0"/>
                </a:srgbClr>
              </a:clrTo>
            </a:clrChange>
          </a:blip>
          <a:srcRect t="51000" r="51081"/>
          <a:stretch>
            <a:fillRect/>
          </a:stretch>
        </p:blipFill>
        <p:spPr>
          <a:xfrm rot="19181917">
            <a:off x="5058394" y="3631873"/>
            <a:ext cx="1971276" cy="186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703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12396-1B73-0223-EE57-5872CA4F5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3DA9C-4A39-2958-7BE5-0A0991F9B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69641"/>
          </a:xfrm>
        </p:spPr>
        <p:txBody>
          <a:bodyPr>
            <a:normAutofit fontScale="90000"/>
          </a:bodyPr>
          <a:lstStyle/>
          <a:p>
            <a:r>
              <a:rPr lang="fr-FR" dirty="0"/>
              <a:t> 4 – Le cake est coupé en 6. À quelle fraction d’un cake correspondent ces parts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8F7643C-CDD5-606E-ABC8-7FD829F7C0E2}"/>
              </a:ext>
            </a:extLst>
          </p:cNvPr>
          <p:cNvSpPr txBox="1"/>
          <p:nvPr/>
        </p:nvSpPr>
        <p:spPr>
          <a:xfrm>
            <a:off x="435852" y="5618482"/>
            <a:ext cx="85082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Il y a … parts. </a:t>
            </a:r>
          </a:p>
          <a:p>
            <a:pPr algn="ctr"/>
            <a:r>
              <a:rPr lang="fr-FR" sz="3200" dirty="0"/>
              <a:t>Cela représente …d’un cake partagé en 6.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FAB0AA1-269B-F820-783E-E6F1933BB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486" y="1004188"/>
            <a:ext cx="2095587" cy="158815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E61D2BD-074E-85DB-44C3-26F051E3B2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17" y="2090935"/>
            <a:ext cx="1001999" cy="115394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0D44FC4-5097-BAFC-8252-8C50EBCE2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515" y="2274044"/>
            <a:ext cx="1001999" cy="115394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9E66892-279B-28D9-B5E4-957A7E1F11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90" y="2344875"/>
            <a:ext cx="1001999" cy="115394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D323A23-094E-DBDE-3AC5-2FDFC32C5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188" y="2391610"/>
            <a:ext cx="1001999" cy="115394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7CD1012-D6BB-216E-1782-B45B7D4080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79" y="3315708"/>
            <a:ext cx="1001999" cy="115394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BBA4FFB0-4E20-B645-FA52-F54411446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477" y="3498817"/>
            <a:ext cx="1001999" cy="115394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853B6453-CE58-643D-0FBE-CDBAC818E9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001" y="3686660"/>
            <a:ext cx="1001999" cy="115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73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88B26-77AD-3F77-0B3A-81E4CBEEA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1EE76D-B978-7C84-FE1B-16613D057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69641"/>
          </a:xfrm>
        </p:spPr>
        <p:txBody>
          <a:bodyPr>
            <a:normAutofit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475C9E1-5702-02C3-57DA-8E59BC046A51}"/>
                  </a:ext>
                </a:extLst>
              </p:cNvPr>
              <p:cNvSpPr txBox="1"/>
              <p:nvPr/>
            </p:nvSpPr>
            <p:spPr>
              <a:xfrm>
                <a:off x="367798" y="5353969"/>
                <a:ext cx="8508275" cy="1281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200" dirty="0"/>
                  <a:t>Il y a </a:t>
                </a:r>
                <a:r>
                  <a:rPr lang="fr-FR" sz="3200" dirty="0">
                    <a:solidFill>
                      <a:srgbClr val="C00000"/>
                    </a:solidFill>
                  </a:rPr>
                  <a:t>7</a:t>
                </a:r>
                <a:r>
                  <a:rPr lang="fr-FR" sz="3200" dirty="0"/>
                  <a:t> parts. </a:t>
                </a:r>
              </a:p>
              <a:p>
                <a:pPr algn="ctr"/>
                <a:r>
                  <a:rPr lang="fr-FR" sz="3200" dirty="0"/>
                  <a:t>Cela représente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fr-FR" sz="3200" b="1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fr-FR" sz="32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3200" dirty="0"/>
                  <a:t>d’un </a:t>
                </a:r>
                <a:r>
                  <a:rPr lang="fr-FR" sz="3200"/>
                  <a:t>cake partagé en 6.</a:t>
                </a:r>
                <a:endParaRPr lang="fr-FR" sz="3200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475C9E1-5702-02C3-57DA-8E59BC046A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98" y="5353969"/>
                <a:ext cx="8508275" cy="1281505"/>
              </a:xfrm>
              <a:prstGeom prst="rect">
                <a:avLst/>
              </a:prstGeom>
              <a:blipFill>
                <a:blip r:embed="rId2"/>
                <a:stretch>
                  <a:fillRect t="-6190" b="-80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age 14">
            <a:extLst>
              <a:ext uri="{FF2B5EF4-FFF2-40B4-BE49-F238E27FC236}">
                <a16:creationId xmlns:a16="http://schemas.microsoft.com/office/drawing/2014/main" id="{6D17D4EC-10E3-C14D-6974-C7701D538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486" y="1004188"/>
            <a:ext cx="2095587" cy="158815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67D4592-3377-86BB-E9E8-21DCEEB43E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17" y="2090935"/>
            <a:ext cx="1001999" cy="115394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FCF75C2-6FCF-5F20-68E9-65DA50D210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515" y="2274044"/>
            <a:ext cx="1001999" cy="115394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3CD4735-DE05-585D-8520-A3AC59FC6F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90" y="2344875"/>
            <a:ext cx="1001999" cy="115394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889E8B5-82F3-7C8E-F3FA-29712591ED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188" y="2391610"/>
            <a:ext cx="1001999" cy="115394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6320D7F-B725-1A40-2AE3-618643C810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79" y="3315708"/>
            <a:ext cx="1001999" cy="115394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E1C564A-B957-B7B9-64A5-55BD324D2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477" y="3498817"/>
            <a:ext cx="1001999" cy="115394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EB4EBBF-5F08-AA7E-FB90-93924E857C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001" y="3686660"/>
            <a:ext cx="1001999" cy="115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3912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1607</TotalTime>
  <Words>201</Words>
  <Application>Microsoft Office PowerPoint</Application>
  <PresentationFormat>Affichage à l'écran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Wingdings</vt:lpstr>
      <vt:lpstr>Thème Office</vt:lpstr>
      <vt:lpstr>Présentation PowerPoint</vt:lpstr>
      <vt:lpstr> 1- Complète avec la bonne fraction:</vt:lpstr>
      <vt:lpstr> Correction</vt:lpstr>
      <vt:lpstr> 2- Combien de parts de pizzas y a-t-il ? Écris le sous forme d’une fraction.  </vt:lpstr>
      <vt:lpstr> Correction</vt:lpstr>
      <vt:lpstr> 3- Combien de parts de pizzas y a-t-il ? Écris le sous forme d’une fraction.  </vt:lpstr>
      <vt:lpstr> Correction</vt:lpstr>
      <vt:lpstr> 4 – Le cake est coupé en 6. À quelle fraction d’un cake correspondent ces parts ? </vt:lpstr>
      <vt:lpstr> 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51</cp:revision>
  <dcterms:created xsi:type="dcterms:W3CDTF">2023-02-07T14:55:57Z</dcterms:created>
  <dcterms:modified xsi:type="dcterms:W3CDTF">2025-08-17T11:08:11Z</dcterms:modified>
</cp:coreProperties>
</file>